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8476" autoAdjust="0"/>
    <p:restoredTop sz="94660"/>
  </p:normalViewPr>
  <p:slideViewPr>
    <p:cSldViewPr>
      <p:cViewPr varScale="1">
        <p:scale>
          <a:sx n="69" d="100"/>
          <a:sy n="69" d="100"/>
        </p:scale>
        <p:origin x="-1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19786-E70C-4726-87C0-4798C9E20636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BD483-5A41-4FEE-8034-20FECDDF6C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89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BD483-5A41-4FEE-8034-20FECDDF6CA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BD483-5A41-4FEE-8034-20FECDDF6CA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Выступление на тему: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«Создание условий для гендерного воспитания детей дошкольного возраста»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72819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Подготовила: воспитатель </a:t>
            </a:r>
          </a:p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1 квалификационной категории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Якупова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Р.Р., МБДОУ № 24 «Кук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чэчэк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dmin3\Desktop\Римма\IMG_2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46449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Сюжетно – ролевые игры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20160421_0917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268760"/>
            <a:ext cx="2558088" cy="2231678"/>
          </a:xfrm>
        </p:spPr>
      </p:pic>
      <p:pic>
        <p:nvPicPr>
          <p:cNvPr id="5" name="Рисунок 4" descr="IMG_20160421_0939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4000504"/>
            <a:ext cx="2857520" cy="2071702"/>
          </a:xfrm>
          <a:prstGeom prst="rect">
            <a:avLst/>
          </a:prstGeom>
        </p:spPr>
      </p:pic>
      <p:pic>
        <p:nvPicPr>
          <p:cNvPr id="6" name="Рисунок 5" descr="IMG_20160420_1528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071942"/>
            <a:ext cx="2786114" cy="2214578"/>
          </a:xfrm>
          <a:prstGeom prst="rect">
            <a:avLst/>
          </a:prstGeom>
        </p:spPr>
      </p:pic>
      <p:pic>
        <p:nvPicPr>
          <p:cNvPr id="7" name="Рисунок 6" descr="IMG_20160421_0910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96" y="1142984"/>
            <a:ext cx="2786050" cy="2143140"/>
          </a:xfrm>
          <a:prstGeom prst="rect">
            <a:avLst/>
          </a:prstGeom>
        </p:spPr>
      </p:pic>
      <p:pic>
        <p:nvPicPr>
          <p:cNvPr id="8" name="Рисунок 7" descr="IMG_20160421_0901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00760" y="1142984"/>
            <a:ext cx="2786114" cy="2428892"/>
          </a:xfrm>
          <a:prstGeom prst="rect">
            <a:avLst/>
          </a:prstGeom>
        </p:spPr>
      </p:pic>
      <p:pic>
        <p:nvPicPr>
          <p:cNvPr id="9" name="Рисунок 8" descr="IMG-20160219-WA0002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116" y="3643314"/>
            <a:ext cx="2357454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Дидактические игры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SAM_15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3357586" cy="2448272"/>
          </a:xfrm>
        </p:spPr>
      </p:pic>
      <p:pic>
        <p:nvPicPr>
          <p:cNvPr id="5" name="Рисунок 4" descr="IMG_20160418_1557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6188" y="1268760"/>
            <a:ext cx="3290228" cy="2448272"/>
          </a:xfrm>
          <a:prstGeom prst="rect">
            <a:avLst/>
          </a:prstGeom>
        </p:spPr>
      </p:pic>
      <p:pic>
        <p:nvPicPr>
          <p:cNvPr id="6" name="Рисунок 5" descr="IMG_20160418_1546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3933056"/>
            <a:ext cx="3244350" cy="2353464"/>
          </a:xfrm>
          <a:prstGeom prst="rect">
            <a:avLst/>
          </a:prstGeom>
        </p:spPr>
      </p:pic>
      <p:pic>
        <p:nvPicPr>
          <p:cNvPr id="7" name="Рисунок 6" descr="IMG_20160418_1632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3933056"/>
            <a:ext cx="3356446" cy="2373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Помощь родителей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20160421_0928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77503" y="1484784"/>
            <a:ext cx="2643775" cy="2566017"/>
          </a:xfrm>
        </p:spPr>
      </p:pic>
      <p:pic>
        <p:nvPicPr>
          <p:cNvPr id="5" name="Рисунок 4" descr="IMG_20160421_1358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61084" y="4290141"/>
            <a:ext cx="2676615" cy="2304888"/>
          </a:xfrm>
          <a:prstGeom prst="rect">
            <a:avLst/>
          </a:prstGeom>
        </p:spPr>
      </p:pic>
      <p:pic>
        <p:nvPicPr>
          <p:cNvPr id="6" name="Рисунок 5" descr="IMG_20160421_0928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4148447"/>
            <a:ext cx="2671808" cy="2588277"/>
          </a:xfrm>
          <a:prstGeom prst="rect">
            <a:avLst/>
          </a:prstGeom>
        </p:spPr>
      </p:pic>
      <p:pic>
        <p:nvPicPr>
          <p:cNvPr id="7" name="Рисунок 6" descr="IMG_20160421_0927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3875" y="1484784"/>
            <a:ext cx="2701541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Работа с детьми по формированию </a:t>
            </a:r>
            <a:r>
              <a:rPr lang="ru-RU" sz="3200" dirty="0" err="1" smtClean="0">
                <a:solidFill>
                  <a:srgbClr val="FF0000"/>
                </a:solidFill>
              </a:rPr>
              <a:t>полоролевых</a:t>
            </a:r>
            <a:r>
              <a:rPr lang="ru-RU" sz="3200" dirty="0" smtClean="0">
                <a:solidFill>
                  <a:srgbClr val="FF0000"/>
                </a:solidFill>
              </a:rPr>
              <a:t> представлений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lvl="0"/>
            <a:r>
              <a:rPr lang="ru-RU" sz="4300" dirty="0"/>
              <a:t>Анализируем конкретные жизненные ситуации (сильный мальчик обижает слабого: «Если бьёт дрянной драчун тех, кто меньше ростом …»);</a:t>
            </a:r>
          </a:p>
          <a:p>
            <a:pPr lvl="0"/>
            <a:r>
              <a:rPr lang="ru-RU" sz="4300" dirty="0"/>
              <a:t>Создаём проблемные ситуации, их анализируем в </a:t>
            </a:r>
            <a:r>
              <a:rPr lang="ru-RU" sz="4300" dirty="0" err="1"/>
              <a:t>микрогруппах</a:t>
            </a:r>
            <a:r>
              <a:rPr lang="ru-RU" sz="4300" dirty="0"/>
              <a:t> с последующей рефлексией (например, мальчик стукнул или толкнул девочку);</a:t>
            </a:r>
          </a:p>
          <a:p>
            <a:pPr lvl="0"/>
            <a:r>
              <a:rPr lang="ru-RU" sz="4300" dirty="0"/>
              <a:t>Наблюдаем за играми мальчиков и девочек;</a:t>
            </a:r>
          </a:p>
          <a:p>
            <a:pPr lvl="0"/>
            <a:r>
              <a:rPr lang="ru-RU" sz="4300" dirty="0"/>
              <a:t>Проводим тестирование и другие диагностические процедуры для контроля знаний;</a:t>
            </a:r>
          </a:p>
          <a:p>
            <a:pPr lvl="0"/>
            <a:r>
              <a:rPr lang="ru-RU" sz="4300" dirty="0"/>
              <a:t>Организуем конкурсы кроссвордов, сказок, рассказов;</a:t>
            </a:r>
          </a:p>
          <a:p>
            <a:pPr lvl="0"/>
            <a:r>
              <a:rPr lang="ru-RU" sz="4300" dirty="0"/>
              <a:t>Играем (дидактические игры, игры – путешествия, ролевые игры, интеллектуальные, настольные, компьютерные);</a:t>
            </a:r>
          </a:p>
          <a:p>
            <a:pPr lvl="0"/>
            <a:r>
              <a:rPr lang="ru-RU" sz="4300" dirty="0"/>
              <a:t>Проводим беседы с использованием стихов, фрагментов сказок, рассказов, иллюстраций  (слайд-шоу) поведения героев в группе, дома, на улице, в транспорте, в общественных местах;</a:t>
            </a:r>
          </a:p>
          <a:p>
            <a:pPr lvl="0"/>
            <a:r>
              <a:rPr lang="ru-RU" sz="4300" dirty="0"/>
              <a:t>Организуем блиц – опросы (опрос, при котором в очень высоком темпе задаются короткие вопросы, подразумевающие и точные конкретные ответы, например, перечислите качества, которыми должен обладать Защитник Родины, настоящий мальчик …);</a:t>
            </a:r>
          </a:p>
          <a:p>
            <a:pPr lvl="0"/>
            <a:r>
              <a:rPr lang="ru-RU" sz="4300" dirty="0"/>
              <a:t>Ходим на экскурсии (в театр, где дети обращают внимание на поведение мужчин, подающим одежду женщине и помогает ей надеть пальто …);</a:t>
            </a:r>
          </a:p>
          <a:p>
            <a:r>
              <a:rPr lang="ru-RU" sz="4300" dirty="0"/>
              <a:t>-    заочные – с использованием фото, видео – материалов, схем ( профессии: лётчик, космонавт, мореплаватель …);</a:t>
            </a:r>
          </a:p>
          <a:p>
            <a:r>
              <a:rPr lang="ru-RU" sz="4300" dirty="0"/>
              <a:t>-    очные – на улице, на прогулке, где происходит отработка и закрепление на практике имеющихся теоретических знаний (например, предложить мальчикам помочь малышам унести мусор с участка; </a:t>
            </a:r>
          </a:p>
          <a:p>
            <a:r>
              <a:rPr lang="ru-RU" sz="4300" dirty="0"/>
              <a:t>-     в здании – ознакомление с условиями работы родителей (мужские и женские профессии);</a:t>
            </a:r>
          </a:p>
          <a:p>
            <a:pPr lvl="0"/>
            <a:r>
              <a:rPr lang="ru-RU" sz="4300" dirty="0"/>
              <a:t>Проводим интегрированные занятия.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3" descr="C:\Documents and Settings\Администратор\Рабочий стол\фото\картин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7584" y="1412776"/>
            <a:ext cx="7429552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Требования к предметно -развивающей среде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smtClean="0"/>
              <a:t>Внутреннее убранство помещений учреждения, где живут и воспитываются дети, окраска всех поверхностей (стен, потолков, пола) должны быть спокойных тонов; нежелателен диссонанс общего фона с мебелью, игрушками, произведениями изобразительного искусства, детского творчества;</a:t>
            </a:r>
          </a:p>
          <a:p>
            <a:pPr algn="just"/>
            <a:r>
              <a:rPr lang="ru-RU" sz="2000" b="1" dirty="0" smtClean="0"/>
              <a:t>Все книги, игрушки, предметы и материалы для разнообразных игр и занятий должны  соответствовать возрастным психофизиологическим особенностям детей, быть доступны и радовать не только своей сутью, но и внешним видом;</a:t>
            </a:r>
          </a:p>
          <a:p>
            <a:pPr algn="just"/>
            <a:r>
              <a:rPr lang="ru-RU" sz="2000" b="1" dirty="0" smtClean="0"/>
              <a:t>Очень продуманно в детские помещения должны подбираться произведения( репродукции) живописи, графики, народного искусства, ведь они – важнейший фактор формирования личности и эстетического отношения.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9779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Среда в группе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158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2844" y="1214422"/>
            <a:ext cx="2767446" cy="2214578"/>
          </a:xfrm>
        </p:spPr>
      </p:pic>
      <p:pic>
        <p:nvPicPr>
          <p:cNvPr id="1027" name="Picture 3" descr="C:\Documents and Settings\Администратор\Рабочий стол\Римма\IMG_15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214422"/>
            <a:ext cx="2814978" cy="2214578"/>
          </a:xfrm>
          <a:prstGeom prst="rect">
            <a:avLst/>
          </a:prstGeom>
          <a:noFill/>
        </p:spPr>
      </p:pic>
      <p:pic>
        <p:nvPicPr>
          <p:cNvPr id="1026" name="Picture 2" descr="C:\Documents and Settings\Администратор\Рабочий стол\фото\IMG_20151016_0749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929066"/>
            <a:ext cx="2714644" cy="2236238"/>
          </a:xfrm>
          <a:prstGeom prst="rect">
            <a:avLst/>
          </a:prstGeom>
          <a:noFill/>
        </p:spPr>
      </p:pic>
      <p:pic>
        <p:nvPicPr>
          <p:cNvPr id="3" name="Picture 3" descr="C:\Documents and Settings\Администратор\Рабочий стол\фото\IMG_20160418_1540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1214422"/>
            <a:ext cx="2554264" cy="2214578"/>
          </a:xfrm>
          <a:prstGeom prst="rect">
            <a:avLst/>
          </a:prstGeom>
          <a:noFill/>
        </p:spPr>
      </p:pic>
      <p:pic>
        <p:nvPicPr>
          <p:cNvPr id="1028" name="Picture 4" descr="C:\Documents and Settings\Администратор\Рабочий стол\Римма\IMG_18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3929066"/>
            <a:ext cx="2867780" cy="2236238"/>
          </a:xfrm>
          <a:prstGeom prst="rect">
            <a:avLst/>
          </a:prstGeom>
          <a:noFill/>
        </p:spPr>
      </p:pic>
      <p:pic>
        <p:nvPicPr>
          <p:cNvPr id="1029" name="Picture 5" descr="C:\Documents and Settings\Администратор\Рабочий стол\фото\SAM_17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57950" y="3929066"/>
            <a:ext cx="2571769" cy="2236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Фотовыставка детских работ, народного творчества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26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286256"/>
            <a:ext cx="3071835" cy="2197097"/>
          </a:xfrm>
        </p:spPr>
      </p:pic>
      <p:pic>
        <p:nvPicPr>
          <p:cNvPr id="1026" name="Picture 2" descr="C:\Documents and Settings\Администратор\Рабочий стол\Римма\IMG_2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286256"/>
            <a:ext cx="3143272" cy="2214579"/>
          </a:xfrm>
          <a:prstGeom prst="rect">
            <a:avLst/>
          </a:prstGeom>
          <a:noFill/>
        </p:spPr>
      </p:pic>
      <p:pic>
        <p:nvPicPr>
          <p:cNvPr id="5" name="Рисунок 4" descr="IMG-20160422-WA002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1571612"/>
            <a:ext cx="3071798" cy="2357454"/>
          </a:xfrm>
          <a:prstGeom prst="rect">
            <a:avLst/>
          </a:prstGeom>
        </p:spPr>
      </p:pic>
      <p:pic>
        <p:nvPicPr>
          <p:cNvPr id="6" name="Рисунок 5" descr="IMG_20160421_1045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1571612"/>
            <a:ext cx="2928958" cy="2428892"/>
          </a:xfrm>
          <a:prstGeom prst="rect">
            <a:avLst/>
          </a:prstGeom>
        </p:spPr>
      </p:pic>
      <p:pic>
        <p:nvPicPr>
          <p:cNvPr id="7" name="Рисунок 6" descr="IMG_16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2750338"/>
            <a:ext cx="2357454" cy="1974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64307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Игра позволяет реализовать детям свои </a:t>
            </a:r>
            <a:r>
              <a:rPr lang="ru-RU" sz="2800" dirty="0" err="1" smtClean="0">
                <a:solidFill>
                  <a:srgbClr val="FF0000"/>
                </a:solidFill>
              </a:rPr>
              <a:t>полоролевые</a:t>
            </a:r>
            <a:r>
              <a:rPr lang="ru-RU" sz="2800" dirty="0" smtClean="0">
                <a:solidFill>
                  <a:srgbClr val="FF0000"/>
                </a:solidFill>
              </a:rPr>
              <a:t> пристрастия и интересы ( мальчики любят играть в одни игры, а девочки в другие)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-20160317-WA000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666791" y="3949965"/>
            <a:ext cx="2071702" cy="3030036"/>
          </a:xfrm>
        </p:spPr>
      </p:pic>
      <p:pic>
        <p:nvPicPr>
          <p:cNvPr id="1026" name="Picture 2" descr="C:\Documents and Settings\Администратор\Рабочий стол\фото\IMG_20160420_154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7" y="2000240"/>
            <a:ext cx="3028326" cy="2143139"/>
          </a:xfrm>
          <a:prstGeom prst="rect">
            <a:avLst/>
          </a:prstGeom>
          <a:noFill/>
        </p:spPr>
      </p:pic>
      <p:pic>
        <p:nvPicPr>
          <p:cNvPr id="5" name="Рисунок 4" descr="IMG_20160418_1529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4357694"/>
            <a:ext cx="3028327" cy="2143140"/>
          </a:xfrm>
          <a:prstGeom prst="rect">
            <a:avLst/>
          </a:prstGeom>
        </p:spPr>
      </p:pic>
      <p:pic>
        <p:nvPicPr>
          <p:cNvPr id="6" name="Рисунок 5" descr="i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2015815"/>
            <a:ext cx="3030036" cy="2127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Роль игрушек в </a:t>
            </a:r>
            <a:r>
              <a:rPr lang="ru-RU" dirty="0" err="1" smtClean="0">
                <a:solidFill>
                  <a:srgbClr val="FF0000"/>
                </a:solidFill>
              </a:rPr>
              <a:t>полоролевом</a:t>
            </a:r>
            <a:r>
              <a:rPr lang="ru-RU" dirty="0" smtClean="0">
                <a:solidFill>
                  <a:srgbClr val="FF0000"/>
                </a:solidFill>
              </a:rPr>
              <a:t> воспитании детей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-20160422-WA0013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143116"/>
            <a:ext cx="2500330" cy="3143272"/>
          </a:xfrm>
        </p:spPr>
      </p:pic>
      <p:pic>
        <p:nvPicPr>
          <p:cNvPr id="5" name="Рисунок 4" descr="IMG-20160422-WA001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8992" y="1500174"/>
            <a:ext cx="2643206" cy="2357454"/>
          </a:xfrm>
          <a:prstGeom prst="rect">
            <a:avLst/>
          </a:prstGeom>
        </p:spPr>
      </p:pic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8" y="2143116"/>
            <a:ext cx="2466975" cy="3071834"/>
          </a:xfrm>
          <a:prstGeom prst="rect">
            <a:avLst/>
          </a:prstGeom>
        </p:spPr>
      </p:pic>
      <p:pic>
        <p:nvPicPr>
          <p:cNvPr id="7" name="Рисунок 6" descr="мишки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2" y="4214818"/>
            <a:ext cx="2714644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Качества игрушек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608512"/>
          </a:xfrm>
        </p:spPr>
        <p:txBody>
          <a:bodyPr/>
          <a:lstStyle/>
          <a:p>
            <a:r>
              <a:rPr lang="ru-RU" dirty="0" err="1" smtClean="0"/>
              <a:t>Полифункциональность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Возможность применения игрушки в совместной деятельности.</a:t>
            </a:r>
          </a:p>
          <a:p>
            <a:r>
              <a:rPr lang="ru-RU" dirty="0" smtClean="0"/>
              <a:t>Дидактические свойства игрушки.</a:t>
            </a:r>
          </a:p>
          <a:p>
            <a:r>
              <a:rPr lang="ru-RU" dirty="0" smtClean="0"/>
              <a:t>Принадлежность игрушки к изделиям художественных промыслов.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Игры несущие отрицательное влияние на развитие детей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571612"/>
            <a:ext cx="3214710" cy="2190751"/>
          </a:xfrm>
        </p:spPr>
      </p:pic>
      <p:pic>
        <p:nvPicPr>
          <p:cNvPr id="5" name="Рисунок 4" descr="images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4143380"/>
            <a:ext cx="1876425" cy="2438400"/>
          </a:xfrm>
          <a:prstGeom prst="rect">
            <a:avLst/>
          </a:prstGeom>
        </p:spPr>
      </p:pic>
      <p:pic>
        <p:nvPicPr>
          <p:cNvPr id="6" name="Рисунок 5" descr="images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4572008"/>
            <a:ext cx="2543175" cy="1800225"/>
          </a:xfrm>
          <a:prstGeom prst="rect">
            <a:avLst/>
          </a:prstGeom>
        </p:spPr>
      </p:pic>
      <p:pic>
        <p:nvPicPr>
          <p:cNvPr id="7" name="Рисунок 6" descr="images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6" y="1571612"/>
            <a:ext cx="3071834" cy="2143140"/>
          </a:xfrm>
          <a:prstGeom prst="rect">
            <a:avLst/>
          </a:prstGeom>
        </p:spPr>
      </p:pic>
      <p:pic>
        <p:nvPicPr>
          <p:cNvPr id="8" name="Рисунок 7" descr="images (6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6116" y="4429132"/>
            <a:ext cx="2786082" cy="2057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Место для игры дает простор изобретательству, открытиям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20160421_1056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8926" y="4286256"/>
            <a:ext cx="2928958" cy="2239088"/>
          </a:xfrm>
        </p:spPr>
      </p:pic>
      <p:pic>
        <p:nvPicPr>
          <p:cNvPr id="5" name="Рисунок 4" descr="IMG_20160421_1114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214554"/>
            <a:ext cx="2357454" cy="3357586"/>
          </a:xfrm>
          <a:prstGeom prst="rect">
            <a:avLst/>
          </a:prstGeom>
        </p:spPr>
      </p:pic>
      <p:pic>
        <p:nvPicPr>
          <p:cNvPr id="6" name="Рисунок 5" descr="IMG_13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2821777"/>
            <a:ext cx="3013347" cy="2191400"/>
          </a:xfrm>
          <a:prstGeom prst="rect">
            <a:avLst/>
          </a:prstGeom>
        </p:spPr>
      </p:pic>
      <p:pic>
        <p:nvPicPr>
          <p:cNvPr id="7" name="Рисунок 6" descr="IMG_20160421_1123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28926" y="1844824"/>
            <a:ext cx="2857520" cy="2298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473</Words>
  <Application>Microsoft Office PowerPoint</Application>
  <PresentationFormat>Экран (4:3)</PresentationFormat>
  <Paragraphs>38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Выступление на тему:  «Создание условий для гендерного воспитания детей дошкольного возраста»</vt:lpstr>
      <vt:lpstr>Требования к предметно -развивающей среде</vt:lpstr>
      <vt:lpstr>Среда в группе</vt:lpstr>
      <vt:lpstr>Фотовыставка детских работ, народного творчества</vt:lpstr>
      <vt:lpstr>Игра позволяет реализовать детям свои полоролевые пристрастия и интересы ( мальчики любят играть в одни игры, а девочки в другие)</vt:lpstr>
      <vt:lpstr>Роль игрушек в полоролевом воспитании детей</vt:lpstr>
      <vt:lpstr>Качества игрушек</vt:lpstr>
      <vt:lpstr>Игры несущие отрицательное влияние на развитие детей</vt:lpstr>
      <vt:lpstr>Место для игры дает простор изобретательству, открытиям</vt:lpstr>
      <vt:lpstr>Сюжетно – ролевые игры</vt:lpstr>
      <vt:lpstr>Дидактические игры</vt:lpstr>
      <vt:lpstr>Помощь родителей</vt:lpstr>
      <vt:lpstr>Работа с детьми по формированию полоролевых представлений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</dc:title>
  <cp:lastModifiedBy>Admin3</cp:lastModifiedBy>
  <cp:revision>41</cp:revision>
  <dcterms:modified xsi:type="dcterms:W3CDTF">2016-04-26T12:52:11Z</dcterms:modified>
</cp:coreProperties>
</file>